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97" r:id="rId3"/>
    <p:sldId id="3643" r:id="rId4"/>
    <p:sldId id="3644" r:id="rId5"/>
    <p:sldId id="3598" r:id="rId6"/>
    <p:sldId id="3599" r:id="rId7"/>
    <p:sldId id="3600" r:id="rId8"/>
    <p:sldId id="3601" r:id="rId9"/>
    <p:sldId id="3602" r:id="rId10"/>
    <p:sldId id="3603" r:id="rId11"/>
    <p:sldId id="3604" r:id="rId12"/>
    <p:sldId id="3605" r:id="rId13"/>
    <p:sldId id="3645" r:id="rId14"/>
    <p:sldId id="3646" r:id="rId15"/>
    <p:sldId id="3606" r:id="rId16"/>
  </p:sldIdLst>
  <p:sldSz cx="12192000" cy="6858000"/>
  <p:notesSz cx="6858000" cy="9947275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3300"/>
    <a:srgbClr val="1A9E1A"/>
    <a:srgbClr val="737B7E"/>
    <a:srgbClr val="BFBFBF"/>
    <a:srgbClr val="FFFFFF"/>
    <a:srgbClr val="358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4" autoAdjust="0"/>
    <p:restoredTop sz="94802" autoAdjust="0"/>
  </p:normalViewPr>
  <p:slideViewPr>
    <p:cSldViewPr snapToGrid="0" showGuides="1">
      <p:cViewPr varScale="1">
        <p:scale>
          <a:sx n="86" d="100"/>
          <a:sy n="86" d="100"/>
        </p:scale>
        <p:origin x="163" y="67"/>
      </p:cViewPr>
      <p:guideLst>
        <p:guide orient="horz" pos="2159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22CB-7D32-4026-8E6E-498C550E3C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210B-A4F6-454B-A6E5-E55584706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安兴实业集团+火办网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666" y="6329855"/>
            <a:ext cx="2161375" cy="320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安兴实业集团+火办网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666" y="6329855"/>
            <a:ext cx="2161375" cy="320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安兴实业集团+火办网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666" y="6329855"/>
            <a:ext cx="2161375" cy="320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0"/>
            <a:ext cx="12239625" cy="70294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510813" y="2707410"/>
            <a:ext cx="4352915" cy="3181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dist"/>
            <a:endParaRPr lang="zh-CN" altLang="en-US" sz="1465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-47625" y="4885434"/>
            <a:ext cx="12239625" cy="13455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                   </a:t>
            </a:r>
            <a:endParaRPr lang="zh-CN" altLang="en-US" sz="2665" dirty="0">
              <a:solidFill>
                <a:srgbClr val="C00000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207" y="4850883"/>
            <a:ext cx="11491959" cy="1383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企业微信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操作介绍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编制部门：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     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           </a:t>
            </a:r>
            <a:endParaRPr lang="zh-CN" altLang="en-US" sz="1600" b="1" u="sng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编制人：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网络管理员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谭道梁 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审核人：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张墩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审批人：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姚总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安兴实业集团+火办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4205" y="409904"/>
            <a:ext cx="3187563" cy="47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764798" y="508240"/>
            <a:ext cx="88999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000" dirty="0"/>
              <a:t>6</a:t>
            </a:r>
            <a:r>
              <a:rPr lang="zh-CN" altLang="en-US" sz="2000" dirty="0"/>
              <a:t>、离职成员客户继承</a:t>
            </a:r>
            <a:r>
              <a:rPr lang="zh-CN" altLang="en-US" sz="2000" spc="-50" dirty="0"/>
              <a:t> </a:t>
            </a:r>
            <a:r>
              <a:rPr lang="en-US" altLang="zh-CN" sz="2000" dirty="0"/>
              <a:t>|</a:t>
            </a:r>
            <a:r>
              <a:rPr lang="zh-CN" altLang="en-US" sz="2000" spc="-40" dirty="0"/>
              <a:t> </a:t>
            </a:r>
            <a:r>
              <a:rPr lang="zh-CN" altLang="en-US" sz="2000" dirty="0"/>
              <a:t>管理员可实时共享客户，分配离职成员客户</a:t>
            </a:r>
            <a:endParaRPr lang="zh-CN" altLang="en-US" sz="2000" dirty="0"/>
          </a:p>
        </p:txBody>
      </p:sp>
      <p:sp>
        <p:nvSpPr>
          <p:cNvPr id="4" name="object 3"/>
          <p:cNvSpPr txBox="1"/>
          <p:nvPr/>
        </p:nvSpPr>
        <p:spPr>
          <a:xfrm>
            <a:off x="2159543" y="1151212"/>
            <a:ext cx="3837940" cy="305853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离职成员客户再分配，保护企业资产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7957455" y="1151212"/>
            <a:ext cx="2104390" cy="305853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8953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分配给“我”的客户</a:t>
            </a:r>
            <a:endParaRPr sz="14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527300" y="6080969"/>
            <a:ext cx="7137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企业能通过接口获取离职成员添加的客户列表，然后再分配给其他成员，防止客户资源丢失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078494" y="2082167"/>
            <a:ext cx="2782709" cy="32086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7"/>
          <p:cNvSpPr/>
          <p:nvPr/>
        </p:nvSpPr>
        <p:spPr>
          <a:xfrm>
            <a:off x="7731811" y="2082167"/>
            <a:ext cx="2555393" cy="320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8"/>
          <p:cNvSpPr/>
          <p:nvPr/>
        </p:nvSpPr>
        <p:spPr>
          <a:xfrm>
            <a:off x="7140747" y="3581648"/>
            <a:ext cx="311785" cy="210185"/>
          </a:xfrm>
          <a:custGeom>
            <a:avLst/>
            <a:gdLst/>
            <a:ahLst/>
            <a:cxnLst/>
            <a:rect l="l" t="t" r="r" b="b"/>
            <a:pathLst>
              <a:path w="311784" h="210185">
                <a:moveTo>
                  <a:pt x="206656" y="0"/>
                </a:moveTo>
                <a:lnTo>
                  <a:pt x="206656" y="52431"/>
                </a:lnTo>
                <a:lnTo>
                  <a:pt x="0" y="52431"/>
                </a:lnTo>
                <a:lnTo>
                  <a:pt x="0" y="157294"/>
                </a:lnTo>
                <a:lnTo>
                  <a:pt x="206656" y="157294"/>
                </a:lnTo>
                <a:lnTo>
                  <a:pt x="206656" y="209725"/>
                </a:lnTo>
                <a:lnTo>
                  <a:pt x="311519" y="104862"/>
                </a:lnTo>
                <a:lnTo>
                  <a:pt x="206656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9"/>
          <p:cNvSpPr/>
          <p:nvPr/>
        </p:nvSpPr>
        <p:spPr>
          <a:xfrm>
            <a:off x="7140747" y="3581648"/>
            <a:ext cx="311785" cy="210185"/>
          </a:xfrm>
          <a:custGeom>
            <a:avLst/>
            <a:gdLst/>
            <a:ahLst/>
            <a:cxnLst/>
            <a:rect l="l" t="t" r="r" b="b"/>
            <a:pathLst>
              <a:path w="311784" h="210185">
                <a:moveTo>
                  <a:pt x="206656" y="209725"/>
                </a:moveTo>
                <a:lnTo>
                  <a:pt x="206656" y="157293"/>
                </a:lnTo>
                <a:lnTo>
                  <a:pt x="0" y="157293"/>
                </a:lnTo>
                <a:lnTo>
                  <a:pt x="0" y="52431"/>
                </a:lnTo>
                <a:lnTo>
                  <a:pt x="206656" y="52431"/>
                </a:lnTo>
                <a:lnTo>
                  <a:pt x="206656" y="0"/>
                </a:lnTo>
                <a:lnTo>
                  <a:pt x="311519" y="104862"/>
                </a:lnTo>
                <a:lnTo>
                  <a:pt x="206656" y="2097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0"/>
          <p:cNvSpPr/>
          <p:nvPr/>
        </p:nvSpPr>
        <p:spPr>
          <a:xfrm>
            <a:off x="1544711" y="1776087"/>
            <a:ext cx="2254238" cy="4009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1"/>
          <p:cNvSpPr/>
          <p:nvPr/>
        </p:nvSpPr>
        <p:spPr>
          <a:xfrm>
            <a:off x="1536191" y="2516333"/>
            <a:ext cx="2270760" cy="50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2"/>
          <p:cNvSpPr/>
          <p:nvPr/>
        </p:nvSpPr>
        <p:spPr>
          <a:xfrm>
            <a:off x="1585092" y="2539467"/>
            <a:ext cx="2173605" cy="405130"/>
          </a:xfrm>
          <a:custGeom>
            <a:avLst/>
            <a:gdLst/>
            <a:ahLst/>
            <a:cxnLst/>
            <a:rect l="l" t="t" r="r" b="b"/>
            <a:pathLst>
              <a:path w="2173604" h="405130">
                <a:moveTo>
                  <a:pt x="0" y="0"/>
                </a:moveTo>
                <a:lnTo>
                  <a:pt x="2173475" y="0"/>
                </a:lnTo>
                <a:lnTo>
                  <a:pt x="2173475" y="404570"/>
                </a:lnTo>
                <a:lnTo>
                  <a:pt x="0" y="40457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3"/>
          <p:cNvSpPr txBox="1"/>
          <p:nvPr/>
        </p:nvSpPr>
        <p:spPr>
          <a:xfrm>
            <a:off x="510798" y="2932661"/>
            <a:ext cx="254000" cy="1214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800"/>
              </a:lnSpc>
              <a:spcBef>
                <a:spcPts val="460"/>
              </a:spcBef>
            </a:pPr>
            <a:r>
              <a:rPr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企 业 微 信 侧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1028023" y="3541474"/>
            <a:ext cx="311785" cy="210185"/>
          </a:xfrm>
          <a:custGeom>
            <a:avLst/>
            <a:gdLst/>
            <a:ahLst/>
            <a:cxnLst/>
            <a:rect l="l" t="t" r="r" b="b"/>
            <a:pathLst>
              <a:path w="311784" h="210185">
                <a:moveTo>
                  <a:pt x="206656" y="0"/>
                </a:moveTo>
                <a:lnTo>
                  <a:pt x="206656" y="52431"/>
                </a:lnTo>
                <a:lnTo>
                  <a:pt x="0" y="52431"/>
                </a:lnTo>
                <a:lnTo>
                  <a:pt x="0" y="157294"/>
                </a:lnTo>
                <a:lnTo>
                  <a:pt x="206656" y="157294"/>
                </a:lnTo>
                <a:lnTo>
                  <a:pt x="206656" y="209725"/>
                </a:lnTo>
                <a:lnTo>
                  <a:pt x="311518" y="104862"/>
                </a:lnTo>
                <a:lnTo>
                  <a:pt x="206656" y="0"/>
                </a:lnTo>
                <a:close/>
              </a:path>
            </a:pathLst>
          </a:custGeom>
          <a:solidFill>
            <a:srgbClr val="0365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5"/>
          <p:cNvSpPr/>
          <p:nvPr/>
        </p:nvSpPr>
        <p:spPr>
          <a:xfrm>
            <a:off x="1028023" y="3541474"/>
            <a:ext cx="311785" cy="210185"/>
          </a:xfrm>
          <a:custGeom>
            <a:avLst/>
            <a:gdLst/>
            <a:ahLst/>
            <a:cxnLst/>
            <a:rect l="l" t="t" r="r" b="b"/>
            <a:pathLst>
              <a:path w="311784" h="210185">
                <a:moveTo>
                  <a:pt x="206656" y="209725"/>
                </a:moveTo>
                <a:lnTo>
                  <a:pt x="206656" y="157293"/>
                </a:lnTo>
                <a:lnTo>
                  <a:pt x="0" y="157293"/>
                </a:lnTo>
                <a:lnTo>
                  <a:pt x="0" y="52431"/>
                </a:lnTo>
                <a:lnTo>
                  <a:pt x="206656" y="52431"/>
                </a:lnTo>
                <a:lnTo>
                  <a:pt x="206656" y="0"/>
                </a:lnTo>
                <a:lnTo>
                  <a:pt x="311519" y="104862"/>
                </a:lnTo>
                <a:lnTo>
                  <a:pt x="206656" y="2097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764798" y="508240"/>
            <a:ext cx="88999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000" dirty="0"/>
              <a:t>7</a:t>
            </a:r>
            <a:r>
              <a:rPr lang="zh-CN" altLang="en-US" sz="2000" dirty="0"/>
              <a:t>、会话内容存档（收费）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81" y="883791"/>
            <a:ext cx="7051430" cy="50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63489" y="1132004"/>
            <a:ext cx="3555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555555"/>
                </a:solidFill>
                <a:effectLst/>
                <a:latin typeface="BlinkMacSystemFont"/>
              </a:rPr>
              <a:t>企业统一设置存档员工范围，经用户授权同意后，企业可通过</a:t>
            </a:r>
            <a:r>
              <a:rPr lang="en-US" altLang="zh-CN" b="0" i="0" dirty="0">
                <a:solidFill>
                  <a:srgbClr val="555555"/>
                </a:solidFill>
                <a:effectLst/>
                <a:latin typeface="BlinkMacSystemFont"/>
              </a:rPr>
              <a:t>API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BlinkMacSystemFont"/>
              </a:rPr>
              <a:t>获取存档范围内员工的内外部工作沟通内容。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764798" y="508240"/>
            <a:ext cx="8899902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8.1</a:t>
            </a: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、手机端邮箱</a:t>
            </a: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登录</a:t>
            </a:r>
            <a:endParaRPr lang="zh-CN" altLang="en-US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4244" y="5182669"/>
            <a:ext cx="3555665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55555"/>
                </a:solidFill>
                <a:effectLst/>
                <a:latin typeface="BlinkMacSystemFont"/>
              </a:rPr>
              <a:t>1.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BlinkMacSystemFont"/>
              </a:rPr>
              <a:t>选择上海安兴实业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BlinkMacSystemFont"/>
              </a:rPr>
              <a:t>集团</a:t>
            </a:r>
            <a:endParaRPr lang="zh-CN" altLang="en-US" b="0" i="0" dirty="0">
              <a:solidFill>
                <a:srgbClr val="555555"/>
              </a:solidFill>
              <a:effectLst/>
              <a:latin typeface="BlinkMacSystemFont"/>
            </a:endParaRPr>
          </a:p>
          <a:p>
            <a:r>
              <a:rPr lang="en-US" altLang="zh-CN" b="0" i="0" dirty="0">
                <a:solidFill>
                  <a:srgbClr val="555555"/>
                </a:solidFill>
                <a:effectLst/>
                <a:latin typeface="BlinkMacSystemFont"/>
              </a:rPr>
              <a:t>2.</a:t>
            </a:r>
            <a:r>
              <a:rPr lang="zh-CN" altLang="en-US" b="0" i="0" dirty="0">
                <a:solidFill>
                  <a:srgbClr val="555555"/>
                </a:solidFill>
                <a:effectLst/>
                <a:latin typeface="BlinkMacSystemFont"/>
              </a:rPr>
              <a:t>点邮箱</a:t>
            </a:r>
            <a:r>
              <a:rPr lang="zh-CN" altLang="en-US" b="0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linkMacSystemFont"/>
              </a:rPr>
              <a:t>，输入姓名全屏，密码不输，直接点登录</a:t>
            </a:r>
            <a:endParaRPr lang="zh-CN" altLang="en-US" b="0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linkMacSystemFon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4965" y="1765300"/>
            <a:ext cx="3914775" cy="1885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45" y="1219835"/>
            <a:ext cx="268605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764798" y="508240"/>
            <a:ext cx="8899902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8.2</a:t>
            </a: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、电脑端邮箱</a:t>
            </a: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登录</a:t>
            </a:r>
            <a:endParaRPr lang="zh-CN" altLang="en-US" sz="2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4454" y="5277919"/>
            <a:ext cx="355566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0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linkMacSystemFont"/>
              </a:rPr>
              <a:t>用手机版企业微信扫码登录</a:t>
            </a:r>
            <a:endParaRPr lang="zh-CN" altLang="en-US" b="0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linkMacSystemFon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0" y="1033145"/>
            <a:ext cx="7051040" cy="4039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83" y="1"/>
            <a:ext cx="12240083" cy="7650051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rot="2968493">
            <a:off x="7178044" y="341406"/>
            <a:ext cx="6571333" cy="8927004"/>
          </a:xfrm>
          <a:custGeom>
            <a:avLst/>
            <a:gdLst>
              <a:gd name="connsiteX0" fmla="*/ 0 w 6571333"/>
              <a:gd name="connsiteY0" fmla="*/ 846961 h 8927004"/>
              <a:gd name="connsiteX1" fmla="*/ 724016 w 6571333"/>
              <a:gd name="connsiteY1" fmla="*/ 0 h 8927004"/>
              <a:gd name="connsiteX2" fmla="*/ 6571333 w 6571333"/>
              <a:gd name="connsiteY2" fmla="*/ 4998514 h 8927004"/>
              <a:gd name="connsiteX3" fmla="*/ 3213105 w 6571333"/>
              <a:gd name="connsiteY3" fmla="*/ 8927004 h 8927004"/>
              <a:gd name="connsiteX4" fmla="*/ 0 w 6571333"/>
              <a:gd name="connsiteY4" fmla="*/ 8927004 h 89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333" h="8927004">
                <a:moveTo>
                  <a:pt x="0" y="846961"/>
                </a:moveTo>
                <a:lnTo>
                  <a:pt x="724016" y="0"/>
                </a:lnTo>
                <a:lnTo>
                  <a:pt x="6571333" y="4998514"/>
                </a:lnTo>
                <a:lnTo>
                  <a:pt x="3213105" y="8927004"/>
                </a:lnTo>
                <a:lnTo>
                  <a:pt x="0" y="8927004"/>
                </a:lnTo>
                <a:close/>
              </a:path>
            </a:pathLst>
          </a:custGeom>
          <a:solidFill>
            <a:srgbClr val="C0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7524100" y="3883974"/>
            <a:ext cx="3448701" cy="9336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/>
            <a:r>
              <a:rPr lang="zh-CN" altLang="en-US" sz="5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5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664263" y="4819914"/>
            <a:ext cx="3308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533170" y="4817628"/>
            <a:ext cx="33906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Thanks for your listening</a:t>
            </a:r>
            <a:endParaRPr lang="zh-CN" altLang="en-US" sz="23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92175" y="6064250"/>
            <a:ext cx="8754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企业微信</a:t>
            </a:r>
            <a:endParaRPr lang="en-US" altLang="zh-CN" sz="2000" b="1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085" y="563880"/>
            <a:ext cx="2466975" cy="4953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585" y="563880"/>
            <a:ext cx="2438400" cy="5181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" y="3050540"/>
            <a:ext cx="2302510" cy="2552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25" y="706755"/>
            <a:ext cx="1995805" cy="2343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165100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企业微信手机端下载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2000" b="1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70585" y="5842635"/>
            <a:ext cx="8754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电脑端企业微信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</a:t>
            </a:r>
            <a:endParaRPr lang="en-US" altLang="zh-CN" sz="2000" b="1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9335" y="748665"/>
            <a:ext cx="4552315" cy="944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https://work.weixin.qq.com/#indexDownload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90345"/>
            <a:ext cx="6212205" cy="3290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0" y="165100"/>
            <a:ext cx="4138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企业微信电脑端下载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80" y="1490345"/>
            <a:ext cx="2771775" cy="3876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55" y="440690"/>
            <a:ext cx="2619375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3580" y="1016544"/>
          <a:ext cx="10864850" cy="3413760"/>
        </p:xfrm>
        <a:graphic>
          <a:graphicData uri="http://schemas.openxmlformats.org/drawingml/2006/table">
            <a:tbl>
              <a:tblPr/>
              <a:tblGrid>
                <a:gridCol w="1374135"/>
                <a:gridCol w="1994264"/>
                <a:gridCol w="4267200"/>
                <a:gridCol w="757646"/>
                <a:gridCol w="1068372"/>
                <a:gridCol w="1403042"/>
              </a:tblGrid>
              <a:tr h="42975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 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职能分项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职能细化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数据表份数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内容更新频次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责任岗位</a:t>
                      </a:r>
                      <a:endParaRPr lang="zh-CN" altLang="en-US" sz="1600" b="0" i="0" u="sng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5221">
                <a:tc rowSpan="8">
                  <a:txBody>
                    <a:bodyPr/>
                    <a:lstStyle/>
                    <a:p>
                      <a:pPr algn="ctr"/>
                      <a:endParaRPr lang="en-US" altLang="zh-CN" u="sng" dirty="0"/>
                    </a:p>
                    <a:p>
                      <a:pPr algn="ctr"/>
                      <a:endParaRPr lang="en-US" altLang="zh-CN" u="sng" dirty="0"/>
                    </a:p>
                    <a:p>
                      <a:pPr algn="ctr"/>
                      <a:endParaRPr lang="en-US" altLang="zh-CN" u="sng" dirty="0"/>
                    </a:p>
                    <a:p>
                      <a:pPr algn="ctr"/>
                      <a:endParaRPr lang="en-US" altLang="zh-CN" u="sng" dirty="0"/>
                    </a:p>
                    <a:p>
                      <a:pPr algn="ctr"/>
                      <a:r>
                        <a:rPr lang="zh-CN" altLang="en-US" u="sng" dirty="0"/>
                        <a:t>企业微信功能介绍</a:t>
                      </a:r>
                      <a:endParaRPr lang="zh-CN" altLang="en-US" u="sng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功能说明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、组织管理 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、会话消息 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7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、群管理 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30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、员工客服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56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、客户关系管理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85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、离职成员客户继承 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en-US" sz="1400" b="0" i="0" u="sng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、会话内容存档</a:t>
                      </a: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cPr/>
                </a:tc>
                <a:tc vMerge="1"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u="sng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</a:t>
                      </a:r>
                      <a:r>
                        <a:rPr lang="zh-CN" altLang="en-US" sz="1400" u="sng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altLang="en-US" sz="1400" u="sng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邮箱</a:t>
                      </a:r>
                      <a:endParaRPr lang="zh-CN" altLang="en-US" sz="1400" u="sng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fontAlgn="ctr">
                        <a:buNone/>
                      </a:pPr>
                      <a:endParaRPr lang="zh-CN" altLang="en-US" sz="1400" b="0" i="0" u="sng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3910965" y="385445"/>
            <a:ext cx="3284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二、企业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微信功能介绍</a:t>
            </a:r>
            <a:endParaRPr lang="en-US" altLang="zh-CN" sz="2000" b="1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627941" y="1304472"/>
            <a:ext cx="3369293" cy="52182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4"/>
          <p:cNvSpPr txBox="1"/>
          <p:nvPr/>
        </p:nvSpPr>
        <p:spPr>
          <a:xfrm>
            <a:off x="966651" y="609373"/>
            <a:ext cx="96142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/>
              <a:t>1</a:t>
            </a:r>
            <a:r>
              <a:rPr lang="zh-CN" altLang="en-US" sz="2800" dirty="0"/>
              <a:t>、组织管理</a:t>
            </a:r>
            <a:r>
              <a:rPr lang="zh-CN" altLang="en-US" sz="2800" spc="-60" dirty="0"/>
              <a:t> </a:t>
            </a:r>
            <a:r>
              <a:rPr lang="en-US" altLang="zh-CN" sz="2800" dirty="0"/>
              <a:t>|</a:t>
            </a:r>
            <a:r>
              <a:rPr lang="zh-CN" altLang="en-US" sz="2800" spc="-55" dirty="0"/>
              <a:t> </a:t>
            </a:r>
            <a:r>
              <a:rPr lang="zh-CN" altLang="en-US" sz="2800" dirty="0"/>
              <a:t>完整企业通讯录，实现企业组织化管理沟通</a:t>
            </a:r>
            <a:endParaRPr lang="zh-CN" altLang="en-US" sz="2800" dirty="0"/>
          </a:p>
        </p:txBody>
      </p:sp>
      <p:sp>
        <p:nvSpPr>
          <p:cNvPr id="7" name="object 5"/>
          <p:cNvSpPr txBox="1"/>
          <p:nvPr/>
        </p:nvSpPr>
        <p:spPr>
          <a:xfrm>
            <a:off x="4309545" y="1304472"/>
            <a:ext cx="6976764" cy="287514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20"/>
              </a:spcBef>
            </a:pP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完整企业通讯录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1315" indent="-286385">
              <a:lnSpc>
                <a:spcPct val="100000"/>
              </a:lnSpc>
              <a:spcBef>
                <a:spcPts val="975"/>
              </a:spcBef>
              <a:buFont typeface="Arial" panose="020B0604020202020204"/>
              <a:buChar char="•"/>
              <a:tabLst>
                <a:tab pos="361315" algn="l"/>
                <a:tab pos="361950" algn="l"/>
              </a:tabLst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通讯录统一管理，找同事更精准更方便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15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">
              <a:lnSpc>
                <a:spcPct val="100000"/>
              </a:lnSpc>
            </a:pP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通讯录权限管理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14960" indent="-286385">
              <a:lnSpc>
                <a:spcPct val="100000"/>
              </a:lnSpc>
              <a:spcBef>
                <a:spcPts val="1435"/>
              </a:spcBef>
              <a:buFont typeface="Arial" panose="020B0604020202020204"/>
              <a:buChar char="•"/>
              <a:tabLst>
                <a:tab pos="314960" algn="l"/>
                <a:tab pos="315595" algn="l"/>
              </a:tabLst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通过分级权限轻松管理十几万人的架构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195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780">
              <a:lnSpc>
                <a:spcPct val="100000"/>
              </a:lnSpc>
            </a:pPr>
            <a:r>
              <a:rPr sz="20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自动维护全员群（10000人）/部门群（2000人）</a:t>
            </a:r>
            <a:endParaRPr sz="20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indent="-285750">
              <a:lnSpc>
                <a:spcPct val="100000"/>
              </a:lnSpc>
              <a:spcBef>
                <a:spcPts val="141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基于通讯录部门组织，群内人员同步增、删、更新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/>
          <p:cNvSpPr txBox="1"/>
          <p:nvPr/>
        </p:nvSpPr>
        <p:spPr>
          <a:xfrm>
            <a:off x="820896" y="423074"/>
            <a:ext cx="99690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/>
              <a:t>2</a:t>
            </a:r>
            <a:r>
              <a:rPr lang="zh-CN" altLang="en-US" sz="2800" dirty="0"/>
              <a:t>、会话消息</a:t>
            </a:r>
            <a:r>
              <a:rPr lang="zh-CN" altLang="en-US" sz="2800" spc="-60" dirty="0"/>
              <a:t> </a:t>
            </a:r>
            <a:r>
              <a:rPr lang="en-US" altLang="zh-CN" sz="2800" dirty="0"/>
              <a:t>|</a:t>
            </a:r>
            <a:r>
              <a:rPr lang="zh-CN" altLang="en-US" sz="2800" spc="-55" dirty="0"/>
              <a:t> </a:t>
            </a:r>
            <a:r>
              <a:rPr lang="zh-CN" altLang="en-US" sz="2800" dirty="0"/>
              <a:t>支持回执消息发送，会话消息设置提醒</a:t>
            </a:r>
            <a:endParaRPr lang="zh-CN" altLang="en-US" sz="2800" dirty="0"/>
          </a:p>
        </p:txBody>
      </p:sp>
      <p:sp>
        <p:nvSpPr>
          <p:cNvPr id="36" name="object 4"/>
          <p:cNvSpPr/>
          <p:nvPr/>
        </p:nvSpPr>
        <p:spPr>
          <a:xfrm>
            <a:off x="830382" y="1617843"/>
            <a:ext cx="2016543" cy="41212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5"/>
          <p:cNvSpPr/>
          <p:nvPr/>
        </p:nvSpPr>
        <p:spPr>
          <a:xfrm>
            <a:off x="3121646" y="1617843"/>
            <a:ext cx="2007152" cy="4121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6"/>
          <p:cNvSpPr/>
          <p:nvPr/>
        </p:nvSpPr>
        <p:spPr>
          <a:xfrm>
            <a:off x="6046831" y="1615100"/>
            <a:ext cx="2318285" cy="4123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7"/>
          <p:cNvSpPr txBox="1"/>
          <p:nvPr/>
        </p:nvSpPr>
        <p:spPr>
          <a:xfrm>
            <a:off x="1119577" y="5895209"/>
            <a:ext cx="3492500" cy="47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100"/>
              </a:spcBef>
            </a:pPr>
            <a:r>
              <a:rPr sz="13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设置消息回执后，支持对未读成员一键发起群聊 也可在管理后台默认开启消息阅读状态</a:t>
            </a:r>
            <a:endParaRPr sz="13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8"/>
          <p:cNvSpPr txBox="1"/>
          <p:nvPr/>
        </p:nvSpPr>
        <p:spPr>
          <a:xfrm>
            <a:off x="1119577" y="962791"/>
            <a:ext cx="3754120" cy="450215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9017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71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重要消息设置回执，保证消息触达</a:t>
            </a:r>
            <a:endParaRPr sz="16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object 9"/>
          <p:cNvSpPr txBox="1"/>
          <p:nvPr/>
        </p:nvSpPr>
        <p:spPr>
          <a:xfrm>
            <a:off x="6532249" y="962791"/>
            <a:ext cx="3754120" cy="450215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9017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71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会话消息设置提醒，工作安排不遗漏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object 10"/>
          <p:cNvSpPr/>
          <p:nvPr/>
        </p:nvSpPr>
        <p:spPr>
          <a:xfrm>
            <a:off x="8623868" y="1615100"/>
            <a:ext cx="2319736" cy="4123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11"/>
          <p:cNvSpPr txBox="1"/>
          <p:nvPr/>
        </p:nvSpPr>
        <p:spPr>
          <a:xfrm>
            <a:off x="6732909" y="5941168"/>
            <a:ext cx="34925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双击消息，可添加到日程、待办或设置会议预约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/>
          <p:nvPr/>
        </p:nvSpPr>
        <p:spPr>
          <a:xfrm>
            <a:off x="687892" y="583584"/>
            <a:ext cx="1109480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/>
              <a:t>3</a:t>
            </a:r>
            <a:r>
              <a:rPr lang="zh-CN" altLang="en-US" sz="3200" dirty="0"/>
              <a:t>、群管理</a:t>
            </a:r>
            <a:r>
              <a:rPr lang="zh-CN" altLang="en-US" sz="3200" spc="-60" dirty="0"/>
              <a:t> </a:t>
            </a:r>
            <a:r>
              <a:rPr lang="en-US" altLang="zh-CN" sz="3200" dirty="0"/>
              <a:t>|</a:t>
            </a:r>
            <a:r>
              <a:rPr lang="zh-CN" altLang="en-US" sz="3200" spc="-55" dirty="0"/>
              <a:t> </a:t>
            </a:r>
            <a:r>
              <a:rPr lang="zh-CN" altLang="en-US" sz="3200" dirty="0"/>
              <a:t>支持多种群管理及协作功能，实现群内高效沟通</a:t>
            </a:r>
            <a:endParaRPr lang="zh-CN" altLang="en-US" sz="3200" dirty="0"/>
          </a:p>
        </p:txBody>
      </p:sp>
      <p:sp>
        <p:nvSpPr>
          <p:cNvPr id="13" name="object 3"/>
          <p:cNvSpPr txBox="1"/>
          <p:nvPr/>
        </p:nvSpPr>
        <p:spPr>
          <a:xfrm>
            <a:off x="4999206" y="1154005"/>
            <a:ext cx="1905635" cy="296876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50165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395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群投票</a:t>
            </a:r>
            <a:r>
              <a:rPr sz="1600" b="1" spc="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群填表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85151" y="1155548"/>
            <a:ext cx="1408430" cy="301365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54610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43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群管理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2886128" y="1155548"/>
            <a:ext cx="1481455" cy="301365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5461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43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群机器人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678118" y="5731900"/>
            <a:ext cx="2011680" cy="5867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实现消息的自动推送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支持多类型消息和@成员提醒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7294381" y="1164414"/>
            <a:ext cx="2083435" cy="292388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36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进群聊天记录分享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397142" y="1703739"/>
            <a:ext cx="1983845" cy="39676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0"/>
          <p:cNvSpPr/>
          <p:nvPr/>
        </p:nvSpPr>
        <p:spPr>
          <a:xfrm>
            <a:off x="2661335" y="1710932"/>
            <a:ext cx="1980248" cy="396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11"/>
          <p:cNvSpPr/>
          <p:nvPr/>
        </p:nvSpPr>
        <p:spPr>
          <a:xfrm>
            <a:off x="4921933" y="1710931"/>
            <a:ext cx="1983844" cy="3967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12"/>
          <p:cNvSpPr txBox="1"/>
          <p:nvPr/>
        </p:nvSpPr>
        <p:spPr>
          <a:xfrm>
            <a:off x="9960110" y="1158037"/>
            <a:ext cx="1397000" cy="298799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52069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1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群消息置顶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9694251" y="1710931"/>
            <a:ext cx="1983845" cy="39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14"/>
          <p:cNvSpPr txBox="1"/>
          <p:nvPr/>
        </p:nvSpPr>
        <p:spPr>
          <a:xfrm>
            <a:off x="9749249" y="5789812"/>
            <a:ext cx="1854200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群主可开启群管理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限制群消息置顶的使用权限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5097466" y="5731900"/>
            <a:ext cx="1701800" cy="54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群内直接发起投票，方便 收集成员意见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9718392" y="2093859"/>
            <a:ext cx="1921510" cy="289560"/>
          </a:xfrm>
          <a:custGeom>
            <a:avLst/>
            <a:gdLst/>
            <a:ahLst/>
            <a:cxnLst/>
            <a:rect l="l" t="t" r="r" b="b"/>
            <a:pathLst>
              <a:path w="1921509" h="289560">
                <a:moveTo>
                  <a:pt x="0" y="0"/>
                </a:moveTo>
                <a:lnTo>
                  <a:pt x="1921158" y="0"/>
                </a:lnTo>
                <a:lnTo>
                  <a:pt x="1921158" y="289319"/>
                </a:lnTo>
                <a:lnTo>
                  <a:pt x="0" y="28931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17"/>
          <p:cNvSpPr/>
          <p:nvPr/>
        </p:nvSpPr>
        <p:spPr>
          <a:xfrm>
            <a:off x="7186124" y="1703739"/>
            <a:ext cx="2227779" cy="396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18"/>
          <p:cNvSpPr txBox="1"/>
          <p:nvPr/>
        </p:nvSpPr>
        <p:spPr>
          <a:xfrm>
            <a:off x="7428063" y="5713612"/>
            <a:ext cx="1701800" cy="543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sz="12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拉人进群可附带部分聊天 记录，快速熟悉工作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 txBox="1"/>
          <p:nvPr/>
        </p:nvSpPr>
        <p:spPr>
          <a:xfrm>
            <a:off x="815724" y="1099142"/>
            <a:ext cx="2212975" cy="285335"/>
          </a:xfrm>
          <a:prstGeom prst="rect">
            <a:avLst/>
          </a:prstGeom>
          <a:solidFill>
            <a:srgbClr val="2E75B6"/>
          </a:solidFill>
        </p:spPr>
        <p:txBody>
          <a:bodyPr vert="horz" wrap="square" lIns="0" tIns="3873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305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企业员工客服服务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object 3"/>
          <p:cNvSpPr txBox="1"/>
          <p:nvPr/>
        </p:nvSpPr>
        <p:spPr>
          <a:xfrm>
            <a:off x="5400814" y="1094421"/>
            <a:ext cx="2212975" cy="302646"/>
          </a:xfrm>
          <a:prstGeom prst="rect">
            <a:avLst/>
          </a:prstGeom>
          <a:solidFill>
            <a:srgbClr val="2E75B6"/>
          </a:solidFill>
        </p:spPr>
        <p:txBody>
          <a:bodyPr vert="horz" wrap="square" lIns="0" tIns="55879" rIns="0" bIns="0" rtlCol="0">
            <a:spAutoFit/>
          </a:bodyPr>
          <a:lstStyle/>
          <a:p>
            <a:pPr marL="255905">
              <a:lnSpc>
                <a:spcPct val="100000"/>
              </a:lnSpc>
              <a:spcBef>
                <a:spcPts val="440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员工服务客服分配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4"/>
          <p:cNvSpPr txBox="1"/>
          <p:nvPr/>
        </p:nvSpPr>
        <p:spPr>
          <a:xfrm>
            <a:off x="8699273" y="1087629"/>
            <a:ext cx="2184400" cy="296876"/>
          </a:xfrm>
          <a:prstGeom prst="rect">
            <a:avLst/>
          </a:prstGeom>
          <a:solidFill>
            <a:srgbClr val="2E75B6"/>
          </a:solidFill>
        </p:spPr>
        <p:txBody>
          <a:bodyPr vert="horz" wrap="square" lIns="0" tIns="50165" rIns="0" bIns="0" rtlCol="0">
            <a:spAutoFit/>
          </a:bodyPr>
          <a:lstStyle/>
          <a:p>
            <a:pPr marL="240030">
              <a:lnSpc>
                <a:spcPct val="100000"/>
              </a:lnSpc>
              <a:spcBef>
                <a:spcPts val="395"/>
              </a:spcBef>
            </a:pPr>
            <a:r>
              <a:rPr sz="16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内部业务咨询解答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5"/>
          <p:cNvSpPr txBox="1"/>
          <p:nvPr/>
        </p:nvSpPr>
        <p:spPr>
          <a:xfrm>
            <a:off x="5518822" y="5590250"/>
            <a:ext cx="251460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添加客服业务账号的坐席人员，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实现客服坐席分配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object 6"/>
          <p:cNvSpPr txBox="1"/>
          <p:nvPr/>
        </p:nvSpPr>
        <p:spPr>
          <a:xfrm>
            <a:off x="692296" y="5474425"/>
            <a:ext cx="3202305" cy="61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根据企业业务添加客服账号如I</a:t>
            </a:r>
            <a:r>
              <a:rPr sz="14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、财务、 人力、行政、业务线等内部客服服务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9117646" y="5715218"/>
            <a:ext cx="1981200" cy="4331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员工可在企业微信内进行 业务咨询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589224" y="467313"/>
            <a:ext cx="104358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/>
              <a:t>4</a:t>
            </a:r>
            <a:r>
              <a:rPr lang="zh-CN" altLang="en-US" sz="2800" dirty="0"/>
              <a:t>、员工客服</a:t>
            </a:r>
            <a:r>
              <a:rPr lang="zh-CN" altLang="en-US" sz="2800" spc="-60" dirty="0"/>
              <a:t> </a:t>
            </a:r>
            <a:r>
              <a:rPr lang="en-US" altLang="zh-CN" sz="2800" dirty="0"/>
              <a:t>|</a:t>
            </a:r>
            <a:r>
              <a:rPr lang="zh-CN" altLang="en-US" sz="2800" spc="-55" dirty="0"/>
              <a:t> </a:t>
            </a:r>
            <a:r>
              <a:rPr lang="zh-CN" altLang="en-US" sz="2800" dirty="0"/>
              <a:t>支持企业内部客服，让职能部门随时随地保驾护航</a:t>
            </a:r>
            <a:endParaRPr lang="zh-CN" altLang="en-US" sz="2800" dirty="0"/>
          </a:p>
        </p:txBody>
      </p:sp>
      <p:sp>
        <p:nvSpPr>
          <p:cNvPr id="35" name="object 9"/>
          <p:cNvSpPr/>
          <p:nvPr/>
        </p:nvSpPr>
        <p:spPr>
          <a:xfrm>
            <a:off x="117968" y="1738870"/>
            <a:ext cx="4792952" cy="32621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10"/>
          <p:cNvSpPr/>
          <p:nvPr/>
        </p:nvSpPr>
        <p:spPr>
          <a:xfrm>
            <a:off x="5138207" y="1738870"/>
            <a:ext cx="3627829" cy="3250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11"/>
          <p:cNvSpPr/>
          <p:nvPr/>
        </p:nvSpPr>
        <p:spPr>
          <a:xfrm>
            <a:off x="9339783" y="1870923"/>
            <a:ext cx="1759063" cy="3806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698769" y="462137"/>
            <a:ext cx="101211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000" dirty="0"/>
              <a:t>5</a:t>
            </a:r>
            <a:r>
              <a:rPr lang="zh-CN" altLang="en-US" sz="2000" dirty="0"/>
              <a:t>、客户关系管理</a:t>
            </a:r>
            <a:r>
              <a:rPr lang="zh-CN" altLang="en-US" sz="2000" spc="-50" dirty="0"/>
              <a:t> </a:t>
            </a:r>
            <a:r>
              <a:rPr lang="en-US" altLang="zh-CN" sz="2000" dirty="0"/>
              <a:t>|</a:t>
            </a:r>
            <a:r>
              <a:rPr lang="zh-CN" altLang="en-US" sz="2000" spc="-40" dirty="0"/>
              <a:t>企业可以统一管理员工对外形象，员工在微信用户的通讯录和会话中都会有企业身份的展示；</a:t>
            </a:r>
            <a:r>
              <a:rPr lang="zh-CN" altLang="en-US" sz="2000" dirty="0"/>
              <a:t>成员间可共享客户，转交给其他成员进行服务</a:t>
            </a:r>
            <a:endParaRPr lang="zh-CN" altLang="en-US" sz="2000" dirty="0"/>
          </a:p>
        </p:txBody>
      </p:sp>
      <p:sp>
        <p:nvSpPr>
          <p:cNvPr id="4" name="object 3"/>
          <p:cNvSpPr/>
          <p:nvPr/>
        </p:nvSpPr>
        <p:spPr>
          <a:xfrm>
            <a:off x="2775534" y="1674982"/>
            <a:ext cx="2134349" cy="37962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4"/>
          <p:cNvSpPr/>
          <p:nvPr/>
        </p:nvSpPr>
        <p:spPr>
          <a:xfrm>
            <a:off x="9752744" y="1674981"/>
            <a:ext cx="2134349" cy="3796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5"/>
          <p:cNvSpPr/>
          <p:nvPr/>
        </p:nvSpPr>
        <p:spPr>
          <a:xfrm>
            <a:off x="7498326" y="1674981"/>
            <a:ext cx="2134349" cy="379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6"/>
          <p:cNvSpPr/>
          <p:nvPr/>
        </p:nvSpPr>
        <p:spPr>
          <a:xfrm>
            <a:off x="5023491" y="1674982"/>
            <a:ext cx="2145017" cy="379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7"/>
          <p:cNvSpPr txBox="1"/>
          <p:nvPr/>
        </p:nvSpPr>
        <p:spPr>
          <a:xfrm>
            <a:off x="476840" y="5632045"/>
            <a:ext cx="1803400" cy="4331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1600" marR="5080" indent="-88900">
              <a:lnSpc>
                <a:spcPct val="101000"/>
              </a:lnSpc>
              <a:spcBef>
                <a:spcPts val="75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管理员可在客户联系中 分配成员添加的客户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311367" y="1674981"/>
            <a:ext cx="2134348" cy="3796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9"/>
          <p:cNvSpPr txBox="1"/>
          <p:nvPr/>
        </p:nvSpPr>
        <p:spPr>
          <a:xfrm>
            <a:off x="729731" y="1072646"/>
            <a:ext cx="1297940" cy="305212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8890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管理员分配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4261073" y="1123843"/>
            <a:ext cx="1563370" cy="305212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889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成员间自行共享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785219" y="5738724"/>
            <a:ext cx="2514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成员也可自行把客户共享给同事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679704" y="4478377"/>
            <a:ext cx="1395983" cy="40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3"/>
          <p:cNvSpPr/>
          <p:nvPr/>
        </p:nvSpPr>
        <p:spPr>
          <a:xfrm>
            <a:off x="729731" y="4501684"/>
            <a:ext cx="1297940" cy="309880"/>
          </a:xfrm>
          <a:custGeom>
            <a:avLst/>
            <a:gdLst/>
            <a:ahLst/>
            <a:cxnLst/>
            <a:rect l="l" t="t" r="r" b="b"/>
            <a:pathLst>
              <a:path w="1297939" h="309879">
                <a:moveTo>
                  <a:pt x="0" y="0"/>
                </a:moveTo>
                <a:lnTo>
                  <a:pt x="1297618" y="0"/>
                </a:lnTo>
                <a:lnTo>
                  <a:pt x="1297618" y="309463"/>
                </a:lnTo>
                <a:lnTo>
                  <a:pt x="0" y="30946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4"/>
          <p:cNvSpPr/>
          <p:nvPr/>
        </p:nvSpPr>
        <p:spPr>
          <a:xfrm>
            <a:off x="2749295" y="2454505"/>
            <a:ext cx="1395983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5"/>
          <p:cNvSpPr/>
          <p:nvPr/>
        </p:nvSpPr>
        <p:spPr>
          <a:xfrm>
            <a:off x="2799345" y="2477145"/>
            <a:ext cx="1297940" cy="309880"/>
          </a:xfrm>
          <a:custGeom>
            <a:avLst/>
            <a:gdLst/>
            <a:ahLst/>
            <a:cxnLst/>
            <a:rect l="l" t="t" r="r" b="b"/>
            <a:pathLst>
              <a:path w="1297939" h="309880">
                <a:moveTo>
                  <a:pt x="0" y="0"/>
                </a:moveTo>
                <a:lnTo>
                  <a:pt x="1297618" y="0"/>
                </a:lnTo>
                <a:lnTo>
                  <a:pt x="1297618" y="309463"/>
                </a:lnTo>
                <a:lnTo>
                  <a:pt x="0" y="30946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6"/>
          <p:cNvSpPr txBox="1"/>
          <p:nvPr/>
        </p:nvSpPr>
        <p:spPr>
          <a:xfrm>
            <a:off x="7591456" y="5632045"/>
            <a:ext cx="429260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成员可查看共享给自己的客户，客户原有的企业标签、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016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备注、描述等信息将一并保留，有助于快速了解客户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8174776" y="1123843"/>
            <a:ext cx="3126105" cy="305212"/>
          </a:xfrm>
          <a:prstGeom prst="rect">
            <a:avLst/>
          </a:prstGeom>
          <a:solidFill>
            <a:srgbClr val="024C90"/>
          </a:solidFill>
        </p:spPr>
        <p:txBody>
          <a:bodyPr vert="horz" wrap="square" lIns="0" tIns="889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成员可查看到共享分配给自己的客户</a:t>
            </a:r>
            <a:endParaRPr sz="14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996bfaff-2996-42f5-a644-22a5537afe3e}"/>
</p:tagLst>
</file>

<file path=ppt/tags/tag2.xml><?xml version="1.0" encoding="utf-8"?>
<p:tagLst xmlns:p="http://schemas.openxmlformats.org/presentationml/2006/main">
  <p:tag name="KSO_WPP_MARK_KEY" val="d6d593e2-921c-4706-93ee-df8254c32fef"/>
  <p:tag name="COMMONDATA" val="eyJoZGlkIjoiYmJjZDdiYmM1NGYwZTFiZGFlZGJhOTAwNmU0N2JjMD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tailEnd type="triangle" w="med" len="med"/>
        </a:ln>
      </a:spPr>
      <a:bodyPr wrap="none" anchor="ctr"/>
      <a:lstStyle>
        <a:defPPr>
          <a:defRPr sz="120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WPS 演示</Application>
  <PresentationFormat>宽屏</PresentationFormat>
  <Paragraphs>202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华康俪金黑W8(P)</vt:lpstr>
      <vt:lpstr>Arial</vt:lpstr>
      <vt:lpstr>BlinkMacSystemFont</vt:lpstr>
      <vt:lpstr>HakusyuGyosyo_kk</vt:lpstr>
      <vt:lpstr>Arial Unicode MS</vt:lpstr>
      <vt:lpstr>Arial Unicode MS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文激起吴</dc:creator>
  <cp:lastModifiedBy>矿工</cp:lastModifiedBy>
  <cp:revision>1090</cp:revision>
  <cp:lastPrinted>2020-12-21T04:20:00Z</cp:lastPrinted>
  <dcterms:created xsi:type="dcterms:W3CDTF">2017-05-08T12:59:00Z</dcterms:created>
  <dcterms:modified xsi:type="dcterms:W3CDTF">2025-01-10T09:19:00Z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C0C278573FCC4619ACBAD770FD15E96F</vt:lpwstr>
  </property>
  <property fmtid="{D5CDD505-2E9C-101B-9397-08002B2CF9AE}" pid="3" name="KSOProductBuildVer">
    <vt:lpwstr>2052-12.1.0.19770</vt:lpwstr>
  </property>
</Properties>
</file>